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9"/>
  </p:notesMasterIdLst>
  <p:handoutMasterIdLst>
    <p:handoutMasterId r:id="rId20"/>
  </p:handoutMasterIdLst>
  <p:sldIdLst>
    <p:sldId id="491" r:id="rId2"/>
    <p:sldId id="604" r:id="rId3"/>
    <p:sldId id="605" r:id="rId4"/>
    <p:sldId id="587" r:id="rId5"/>
    <p:sldId id="588" r:id="rId6"/>
    <p:sldId id="585" r:id="rId7"/>
    <p:sldId id="586" r:id="rId8"/>
    <p:sldId id="612" r:id="rId9"/>
    <p:sldId id="614" r:id="rId10"/>
    <p:sldId id="615" r:id="rId11"/>
    <p:sldId id="616" r:id="rId12"/>
    <p:sldId id="626" r:id="rId13"/>
    <p:sldId id="627" r:id="rId14"/>
    <p:sldId id="628" r:id="rId15"/>
    <p:sldId id="629" r:id="rId16"/>
    <p:sldId id="630" r:id="rId17"/>
    <p:sldId id="631" r:id="rId1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B2C"/>
    <a:srgbClr val="EE812F"/>
    <a:srgbClr val="F39C45"/>
    <a:srgbClr val="CC6600"/>
    <a:srgbClr val="006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6445" autoAdjust="0"/>
  </p:normalViewPr>
  <p:slideViewPr>
    <p:cSldViewPr snapToGrid="0">
      <p:cViewPr varScale="1">
        <p:scale>
          <a:sx n="112" d="100"/>
          <a:sy n="112" d="100"/>
        </p:scale>
        <p:origin x="72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27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4BC7C7D-E16E-4261-971F-13658CAF817F}" type="datetimeFigureOut">
              <a:rPr lang="de-DE" smtClean="0"/>
              <a:pPr/>
              <a:t>15.11.2019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0056D53-BC30-4B7D-B0A3-E57A59E596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06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2CEBBE-8782-4E01-AFDA-6AF3B01C161E}" type="datetimeFigureOut">
              <a:rPr lang="de-DE" smtClean="0"/>
              <a:pPr/>
              <a:t>15.11.2019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5F54D5A-22CE-462E-86A6-2C32245FC98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057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5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>
            <a:extLst>
              <a:ext uri="{FF2B5EF4-FFF2-40B4-BE49-F238E27FC236}">
                <a16:creationId xmlns:a16="http://schemas.microsoft.com/office/drawing/2014/main" id="{D2978EFC-E1C1-43B8-8FA6-CE64D87615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9683" name="Notes Placeholder 2">
            <a:extLst>
              <a:ext uri="{FF2B5EF4-FFF2-40B4-BE49-F238E27FC236}">
                <a16:creationId xmlns:a16="http://schemas.microsoft.com/office/drawing/2014/main" id="{81142F03-5CC5-4703-A5B7-3D7782EFE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>
              <a:latin typeface="Arial" panose="020B0604020202020204" pitchFamily="34" charset="0"/>
            </a:endParaRPr>
          </a:p>
        </p:txBody>
      </p:sp>
      <p:sp>
        <p:nvSpPr>
          <p:cNvPr id="199684" name="Slide Number Placeholder 3">
            <a:extLst>
              <a:ext uri="{FF2B5EF4-FFF2-40B4-BE49-F238E27FC236}">
                <a16:creationId xmlns:a16="http://schemas.microsoft.com/office/drawing/2014/main" id="{5911D986-9098-44B6-827E-234288650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DC21FA-80E2-4F24-BB35-10D065DD0BB7}" type="slidenum">
              <a:rPr lang="de-DE" altLang="en-US" sz="1200" smtClean="0">
                <a:solidFill>
                  <a:srgbClr val="000000"/>
                </a:solidFill>
              </a:rPr>
              <a:pPr/>
              <a:t>2</a:t>
            </a:fld>
            <a:endParaRPr lang="de-DE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72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>
            <a:extLst>
              <a:ext uri="{FF2B5EF4-FFF2-40B4-BE49-F238E27FC236}">
                <a16:creationId xmlns:a16="http://schemas.microsoft.com/office/drawing/2014/main" id="{8F908DAE-EDE2-4D53-A2A2-D7C670E996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05827" name="Notes Placeholder 2">
            <a:extLst>
              <a:ext uri="{FF2B5EF4-FFF2-40B4-BE49-F238E27FC236}">
                <a16:creationId xmlns:a16="http://schemas.microsoft.com/office/drawing/2014/main" id="{9BFD6FDA-93A7-4E91-A7C2-78D90B5A4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5828" name="Slide Number Placeholder 3">
            <a:extLst>
              <a:ext uri="{FF2B5EF4-FFF2-40B4-BE49-F238E27FC236}">
                <a16:creationId xmlns:a16="http://schemas.microsoft.com/office/drawing/2014/main" id="{3B4CD34C-E799-4300-8BBD-65B4C1B03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9438B4-4BB6-4526-95CB-19FFB2F7E239}" type="slidenum">
              <a:rPr lang="en-US" altLang="en-US" sz="1200" smtClean="0">
                <a:solidFill>
                  <a:srgbClr val="000000"/>
                </a:solidFill>
              </a:rPr>
              <a:pPr/>
              <a:t>5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0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07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916509-A705-4F1A-A60F-3071867EABE8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0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7C911-F70C-4790-9260-9A7657771849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1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AEA981-3EB6-461B-9121-3BDE9574B520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2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C12119-D508-4D1F-864E-DD9B97C3B737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4A7B9D-F047-4F73-8C7B-B0934AA97657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3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48010D-7C3B-403C-B06C-C96F8249AA03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8C1B5D-D7B5-405B-9158-1D1478A4B261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A03D77-24C4-49A5-8F06-4344E27F1FB6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9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2E25C4-FD46-4122-9CD6-4F22B7F7C38B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4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E19BE2-FF7D-4087-A3D0-EA0C34E32D3E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7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478E0-2558-4741-BCEF-6EA5ADF63C17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6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fld id="{A829E8FF-A2A7-4799-9423-56FD340470E4}" type="datetime1">
              <a:rPr lang="en-US" smtClean="0"/>
              <a:t>11/15/2019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96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richard-schuster.com/ILP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emf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upload.wikimedia.org/wikipedia/commons/3/3e/Western_Bluebird_-_male.jpg" TargetMode="External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images.google.ca/imgres?imgurl=http://fishandgame.idaho.gov/ifwis/ibt/userfiles/image/photos/800/lewis's-woodpecker--tom-munson.jpg&amp;imgrefurl=http://fishandgame.idaho.gov/ifwis/ibt/site.aspx?id%3DN54&amp;usg=__axq8BDU86a3zBE4xlL0O4XhcAiM=&amp;h=961&amp;w=800&amp;sz=150&amp;hl=en&amp;start=8&amp;itbs=1&amp;tbnid=wadT-F_vzL4ADM:&amp;tbnh=148&amp;tbnw=123&amp;prev=/images?q%3Dlewis%2Bwoodpecker%26hl%3Den%26gbv%3D2%26tbs%3Disch:1" TargetMode="Externa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0513"/>
            <a:ext cx="8534400" cy="1470025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– Carbon Synergy in the Conservation of Forested Land</a:t>
            </a:r>
            <a:endParaRPr lang="de-DE" sz="3600" dirty="0">
              <a:solidFill>
                <a:schemeClr val="tx1"/>
              </a:solidFill>
            </a:endParaRPr>
          </a:p>
        </p:txBody>
      </p:sp>
      <p:pic>
        <p:nvPicPr>
          <p:cNvPr id="5" name="Picture 4" descr="CDF_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2551" y="3982757"/>
            <a:ext cx="2116282" cy="2738718"/>
          </a:xfrm>
          <a:prstGeom prst="rect">
            <a:avLst/>
          </a:prstGeom>
        </p:spPr>
      </p:pic>
      <p:pic>
        <p:nvPicPr>
          <p:cNvPr id="7" name="Picture 6" descr="TE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8801" y="3886201"/>
            <a:ext cx="2067791" cy="2675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brown_creeper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2400" y="4038600"/>
            <a:ext cx="1662546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red_breasted_nuthatch_jan_10_11_2076_l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8600" y="4038601"/>
            <a:ext cx="2667000" cy="2201079"/>
          </a:xfrm>
          <a:prstGeom prst="rect">
            <a:avLst/>
          </a:prstGeom>
        </p:spPr>
      </p:pic>
      <p:pic>
        <p:nvPicPr>
          <p:cNvPr id="10" name="Picture 18" descr="P10208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96201" y="1828801"/>
            <a:ext cx="2763979" cy="20732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1727831" y="1857768"/>
            <a:ext cx="419404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  <a:cs typeface="Times New Roman" pitchFamily="18" charset="0"/>
              </a:rPr>
              <a:t>Richard Schuster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Liber </a:t>
            </a:r>
            <a:r>
              <a:rPr lang="en-CA" altLang="en-US" dirty="0" err="1">
                <a:cs typeface="Times New Roman" pitchFamily="18" charset="0"/>
              </a:rPr>
              <a:t>Ero</a:t>
            </a:r>
            <a:r>
              <a:rPr lang="en-CA" altLang="en-US" dirty="0">
                <a:cs typeface="Times New Roman" pitchFamily="18" charset="0"/>
              </a:rPr>
              <a:t> Fellow, </a:t>
            </a:r>
            <a:r>
              <a:rPr lang="en-US" altLang="en-US" dirty="0">
                <a:cs typeface="Times New Roman" pitchFamily="18" charset="0"/>
              </a:rPr>
              <a:t>Carleton University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749" y="2678708"/>
            <a:ext cx="3000901" cy="11256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43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0"/>
    </mc:Choice>
    <mc:Fallback xmlns="">
      <p:transition spd="slow" advTm="58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4041"/>
            <a:ext cx="2990850" cy="528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16" y="679717"/>
            <a:ext cx="2962275" cy="591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543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Box 1"/>
          <p:cNvSpPr txBox="1">
            <a:spLocks noChangeArrowheads="1"/>
          </p:cNvSpPr>
          <p:nvPr/>
        </p:nvSpPr>
        <p:spPr bwMode="auto">
          <a:xfrm>
            <a:off x="1507346" y="549235"/>
            <a:ext cx="4648200" cy="723274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CA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CA" alt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Acquire Biodiverse Parcels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Management Costs, Maximize Return on Conservation Investments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25" y="434566"/>
            <a:ext cx="4286413" cy="6074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5" descr="TN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188" y="1615819"/>
            <a:ext cx="2333452" cy="9685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07347" y="4800600"/>
            <a:ext cx="4596869" cy="2893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Contact Lists to Engage Private Landowners in Conservation at Landscape Scales</a:t>
            </a:r>
          </a:p>
          <a:p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E47C85-06F6-415E-8D30-7F4C0C0E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587375"/>
            <a:ext cx="3810000" cy="2667000"/>
          </a:xfrm>
        </p:spPr>
        <p:txBody>
          <a:bodyPr/>
          <a:lstStyle/>
          <a:p>
            <a:pPr algn="l"/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Payments for Ecosystem Services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http://forest-trends.org/releases/uploads/cover_view_from_the_underside.jpg">
            <a:extLst>
              <a:ext uri="{FF2B5EF4-FFF2-40B4-BE49-F238E27FC236}">
                <a16:creationId xmlns:a16="http://schemas.microsoft.com/office/drawing/2014/main" id="{8F9422C2-1FC2-4F1F-AEBC-ADEE14A0A0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8314" y="195264"/>
            <a:ext cx="4967287" cy="6434137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1EFA8-423A-4AFC-8D53-C5738A4C4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3962400"/>
            <a:ext cx="31035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$6 Billion Invested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to 2016 in Carbon</a:t>
            </a:r>
          </a:p>
        </p:txBody>
      </p:sp>
    </p:spTree>
    <p:extLst>
      <p:ext uri="{BB962C8B-B14F-4D97-AF65-F5344CB8AC3E}">
        <p14:creationId xmlns:p14="http://schemas.microsoft.com/office/powerpoint/2010/main" val="119610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F480-3B34-47F2-A46A-0B49EE37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86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3200" b="1"/>
              <a:t>Synergies: High Value Forests Have Standing Carbon In Excess of 200 t/ha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A1995A-3675-4450-A875-736659905D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1535114"/>
            <a:ext cx="6788150" cy="52101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65E35-563F-484B-9C17-7455080AF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463" y="2068514"/>
            <a:ext cx="19050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</a:rPr>
              <a:t>Standing Carbon in High Value Forests in the Georgia Basin is Currently Worth $4-10K/ha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200" b="1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</a:rPr>
              <a:t>~3-15% of Acquisition Cost</a:t>
            </a:r>
          </a:p>
        </p:txBody>
      </p:sp>
    </p:spTree>
    <p:extLst>
      <p:ext uri="{BB962C8B-B14F-4D97-AF65-F5344CB8AC3E}">
        <p14:creationId xmlns:p14="http://schemas.microsoft.com/office/powerpoint/2010/main" val="2695853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1B4869F-4EFA-4D11-9B59-7AD7CC4BF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905001"/>
            <a:ext cx="19050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</a:rPr>
              <a:t>High Sequestration Rates in Young Forest May Facilitate Landscape Level Planning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43AF16-B2FC-4FC2-8ADB-1EBD50963A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2701" y="1524000"/>
            <a:ext cx="6780213" cy="524668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F73C3C-A5D2-4452-B4F5-B7CE6729EE04}"/>
              </a:ext>
            </a:extLst>
          </p:cNvPr>
          <p:cNvSpPr txBox="1">
            <a:spLocks/>
          </p:cNvSpPr>
          <p:nvPr/>
        </p:nvSpPr>
        <p:spPr>
          <a:xfrm>
            <a:off x="1752600" y="228600"/>
            <a:ext cx="8229600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>
              <a:defRPr/>
            </a:pPr>
            <a:r>
              <a:rPr lang="en-US" sz="3200" b="1" dirty="0">
                <a:solidFill>
                  <a:prstClr val="black"/>
                </a:solidFill>
                <a:latin typeface="Calibri"/>
              </a:rPr>
              <a:t>Synergies: High Value Forests Are Often Adjacent to Younger Forest With High Sequestration</a:t>
            </a:r>
          </a:p>
        </p:txBody>
      </p:sp>
    </p:spTree>
    <p:extLst>
      <p:ext uri="{BB962C8B-B14F-4D97-AF65-F5344CB8AC3E}">
        <p14:creationId xmlns:p14="http://schemas.microsoft.com/office/powerpoint/2010/main" val="173763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2DC6-FFB4-4C4C-816F-A3F5B68D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3" y="19685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b="1" dirty="0"/>
              <a:t>Biodiversity – Carbon Synergy in the Conservation of Forested 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071F-F1AD-4202-B201-AC3D2CCA1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238" y="1600201"/>
            <a:ext cx="5516562" cy="4525963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/>
              <a:t>Biodiversity features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l-GR" dirty="0"/>
              <a:t>β</a:t>
            </a:r>
            <a:r>
              <a:rPr lang="en-CA" dirty="0"/>
              <a:t>-diversity of Old Forest and </a:t>
            </a:r>
            <a:r>
              <a:rPr lang="en-CA" dirty="0" err="1"/>
              <a:t>Savanna</a:t>
            </a:r>
            <a:r>
              <a:rPr lang="en-CA" dirty="0"/>
              <a:t> Bird Communities</a:t>
            </a:r>
            <a:br>
              <a:rPr lang="en-CA" dirty="0"/>
            </a:br>
            <a:endParaRPr lang="en-CA" dirty="0"/>
          </a:p>
          <a:p>
            <a:pPr fontAlgn="auto">
              <a:spcAft>
                <a:spcPts val="0"/>
              </a:spcAft>
              <a:defRPr/>
            </a:pPr>
            <a:r>
              <a:rPr lang="en-CA" dirty="0"/>
              <a:t>Carbon budget model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CA" dirty="0"/>
              <a:t>Standing Carbon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CA" dirty="0"/>
              <a:t>Sequestration potential</a:t>
            </a:r>
            <a:br>
              <a:rPr lang="en-CA" dirty="0"/>
            </a:br>
            <a:endParaRPr lang="en-CA" dirty="0"/>
          </a:p>
          <a:p>
            <a:pPr fontAlgn="auto">
              <a:spcAft>
                <a:spcPts val="0"/>
              </a:spcAft>
              <a:defRPr/>
            </a:pPr>
            <a:r>
              <a:rPr lang="en-CA" dirty="0"/>
              <a:t>Cost metrics used:</a:t>
            </a:r>
          </a:p>
          <a:p>
            <a:pPr marL="91440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CA" sz="2000" dirty="0"/>
              <a:t>Total Land Value (TLV)</a:t>
            </a:r>
          </a:p>
          <a:p>
            <a:pPr marL="91440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CA" sz="2000" dirty="0"/>
              <a:t>TLV – Standing Carbon * $/t</a:t>
            </a:r>
          </a:p>
          <a:p>
            <a:pPr marL="91440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CA" sz="2000" dirty="0"/>
              <a:t>TLV – Sequestration Potential (20a) * $/t</a:t>
            </a:r>
          </a:p>
          <a:p>
            <a:pPr marL="914400" lvl="1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CA" sz="2000" dirty="0"/>
              <a:t>TVL – Stand. Carb *$/t – </a:t>
            </a:r>
            <a:r>
              <a:rPr lang="en-CA" sz="2000" dirty="0" err="1"/>
              <a:t>Sequ</a:t>
            </a:r>
            <a:r>
              <a:rPr lang="en-CA" sz="2000" dirty="0"/>
              <a:t>. Pot. * $/t</a:t>
            </a:r>
          </a:p>
          <a:p>
            <a:pPr lvl="1" fontAlgn="auto">
              <a:spcAft>
                <a:spcPts val="0"/>
              </a:spcAft>
              <a:defRPr/>
            </a:pPr>
            <a:endParaRPr lang="en-CA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B8B80DD-2169-44AA-99E4-5820CC73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447800"/>
            <a:ext cx="35321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29A50-133D-4901-BC13-3852D198C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6313488"/>
            <a:ext cx="8120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400">
                <a:solidFill>
                  <a:srgbClr val="000000"/>
                </a:solidFill>
              </a:rPr>
              <a:t>$/t presented: 12.5 (average cost payed by Pacific Carbon Trust)</a:t>
            </a:r>
          </a:p>
        </p:txBody>
      </p:sp>
    </p:spTree>
    <p:extLst>
      <p:ext uri="{BB962C8B-B14F-4D97-AF65-F5344CB8AC3E}">
        <p14:creationId xmlns:p14="http://schemas.microsoft.com/office/powerpoint/2010/main" val="290732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ACD0-F6ED-44FB-A44A-66155F1D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-92075"/>
            <a:ext cx="8229600" cy="854075"/>
          </a:xfrm>
        </p:spPr>
        <p:txBody>
          <a:bodyPr/>
          <a:lstStyle/>
          <a:p>
            <a:pPr eaLnBrk="1" hangingPunct="1"/>
            <a:r>
              <a:rPr lang="en-CA" altLang="en-US" b="1" dirty="0"/>
              <a:t>Biodiversity - Carbon</a:t>
            </a:r>
            <a:endParaRPr lang="en-CA" altLang="en-US" dirty="0"/>
          </a:p>
        </p:txBody>
      </p:sp>
      <p:pic>
        <p:nvPicPr>
          <p:cNvPr id="3" name="Picture 3" descr="D:\Work\_Biodiv_Carbon_MS\Figures\R\test.png">
            <a:extLst>
              <a:ext uri="{FF2B5EF4-FFF2-40B4-BE49-F238E27FC236}">
                <a16:creationId xmlns:a16="http://schemas.microsoft.com/office/drawing/2014/main" id="{852AF0A8-4EB5-491E-8AF2-7A2B6F7F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4" y="762000"/>
            <a:ext cx="8174037" cy="5621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7C032C66-5616-41BD-A0FF-47335E842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6445251"/>
            <a:ext cx="28463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AT" altLang="en-US" sz="1200">
                <a:solidFill>
                  <a:srgbClr val="000000"/>
                </a:solidFill>
              </a:rPr>
              <a:t>Schuster, Martin &amp; Arcese  2014 </a:t>
            </a:r>
            <a:r>
              <a:rPr lang="en-CA" altLang="en-US" sz="1200">
                <a:solidFill>
                  <a:srgbClr val="000000"/>
                </a:solidFill>
              </a:rPr>
              <a:t>PLoS One</a:t>
            </a:r>
            <a:r>
              <a:rPr lang="en-CA" altLang="en-US" sz="1200" i="1">
                <a:solidFill>
                  <a:srgbClr val="000000"/>
                </a:solidFill>
              </a:rPr>
              <a:t> </a:t>
            </a:r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9A459F5-C3A4-4DD0-AB48-8A8FA2370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1066800"/>
            <a:ext cx="61309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3600">
                <a:solidFill>
                  <a:srgbClr val="000000"/>
                </a:solidFill>
              </a:rPr>
              <a:t>Huge Initial Reductions in Cost Possible</a:t>
            </a:r>
          </a:p>
        </p:txBody>
      </p:sp>
    </p:spTree>
    <p:extLst>
      <p:ext uri="{BB962C8B-B14F-4D97-AF65-F5344CB8AC3E}">
        <p14:creationId xmlns:p14="http://schemas.microsoft.com/office/powerpoint/2010/main" val="95167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5F09-A742-4DA9-8D57-03DA3536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04850"/>
            <a:ext cx="8229600" cy="1166680"/>
          </a:xfrm>
        </p:spPr>
        <p:txBody>
          <a:bodyPr/>
          <a:lstStyle/>
          <a:p>
            <a:r>
              <a:rPr lang="en-CA" sz="3600" b="1" dirty="0"/>
              <a:t>Exercise 4: </a:t>
            </a:r>
            <a:r>
              <a:rPr lang="en-US" sz="3600" b="1" dirty="0"/>
              <a:t>Biodiversity – Carbon Synergy in the Conservation of Forested Land</a:t>
            </a:r>
            <a:endParaRPr lang="en-CA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05A8B-0177-4F71-81E5-00B86C7D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712" y="1935164"/>
            <a:ext cx="9676688" cy="4389437"/>
          </a:xfrm>
        </p:spPr>
        <p:txBody>
          <a:bodyPr/>
          <a:lstStyle/>
          <a:p>
            <a:endParaRPr lang="en-CA" dirty="0"/>
          </a:p>
          <a:p>
            <a:pPr marL="0" indent="0">
              <a:buNone/>
            </a:pPr>
            <a:r>
              <a:rPr lang="en-CA" sz="2800" b="1" dirty="0">
                <a:hlinkClick r:id="rId2"/>
              </a:rPr>
              <a:t>https://www.richard-schuster.com/ILP/</a:t>
            </a:r>
            <a:r>
              <a:rPr lang="en-CA" sz="2800" b="1" dirty="0"/>
              <a:t> </a:t>
            </a:r>
          </a:p>
          <a:p>
            <a:pPr marL="0" indent="0">
              <a:buNone/>
            </a:pPr>
            <a:endParaRPr lang="en-CA" sz="2800" b="1" dirty="0"/>
          </a:p>
          <a:p>
            <a:pPr marL="0" indent="0">
              <a:buNone/>
            </a:pPr>
            <a:endParaRPr lang="en-CA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B850B-BEF8-4EBC-BB09-FE9ACB28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3844276"/>
            <a:ext cx="8229601" cy="212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59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9" descr="talltree">
            <a:extLst>
              <a:ext uri="{FF2B5EF4-FFF2-40B4-BE49-F238E27FC236}">
                <a16:creationId xmlns:a16="http://schemas.microsoft.com/office/drawing/2014/main" id="{86467F49-4052-4FD2-B2E6-5C3EC4BE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1" y="2971800"/>
            <a:ext cx="1978025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7B8A1-DCF3-4CAC-8CFD-70EBC9E86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713" y="1984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de-AT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Goal of Conservation Area Design</a:t>
            </a:r>
            <a:endParaRPr lang="de-DE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9E3E-3936-427E-993B-C7D07F3DA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1503363"/>
            <a:ext cx="6489700" cy="3733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CA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Prioritize and Conserve ‘Intact’ or ‘Relic Ecosystems’</a:t>
            </a:r>
          </a:p>
          <a:p>
            <a:pPr fontAlgn="auto">
              <a:spcAft>
                <a:spcPts val="0"/>
              </a:spcAft>
              <a:defRPr/>
            </a:pPr>
            <a:r>
              <a:rPr lang="en-CA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criteria  </a:t>
            </a:r>
          </a:p>
          <a:p>
            <a:pPr fontAlgn="auto">
              <a:spcAft>
                <a:spcPts val="0"/>
              </a:spcAft>
              <a:defRPr/>
            </a:pPr>
            <a:r>
              <a:rPr lang="en-CA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support tools</a:t>
            </a:r>
            <a:endParaRPr lang="en-CA" sz="22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None/>
              <a:defRPr/>
            </a:pPr>
            <a:br>
              <a:rPr lang="en-CA" dirty="0"/>
            </a:br>
            <a:endParaRPr lang="en-CA" dirty="0"/>
          </a:p>
          <a:p>
            <a:pPr fontAlgn="auto">
              <a:spcAft>
                <a:spcPts val="0"/>
              </a:spcAft>
              <a:defRPr/>
            </a:pPr>
            <a:endParaRPr lang="en-CA" dirty="0"/>
          </a:p>
          <a:p>
            <a:pPr fontAlgn="auto">
              <a:spcAft>
                <a:spcPts val="0"/>
              </a:spcAft>
              <a:defRPr/>
            </a:pPr>
            <a:endParaRPr lang="en-CA" dirty="0"/>
          </a:p>
        </p:txBody>
      </p:sp>
      <p:pic>
        <p:nvPicPr>
          <p:cNvPr id="198661" name="Picture 4" descr="http://www.greenpeace.org/canada/ReSizes/OriginalWatermarked/Global/canada/image/2009/3/great-bear-rainfores-map-2009.jpg">
            <a:extLst>
              <a:ext uri="{FF2B5EF4-FFF2-40B4-BE49-F238E27FC236}">
                <a16:creationId xmlns:a16="http://schemas.microsoft.com/office/drawing/2014/main" id="{9DF750F3-1C84-4598-A3DC-16C3EB9F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1" y="1565276"/>
            <a:ext cx="2308225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2" name="Picture 8" descr="kermode">
            <a:extLst>
              <a:ext uri="{FF2B5EF4-FFF2-40B4-BE49-F238E27FC236}">
                <a16:creationId xmlns:a16="http://schemas.microsoft.com/office/drawing/2014/main" id="{51628AC4-8C51-44BE-B804-65055CDB9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2" t="31314" r="13043" b="12328"/>
          <a:stretch>
            <a:fillRect/>
          </a:stretch>
        </p:blipFill>
        <p:spPr bwMode="auto">
          <a:xfrm>
            <a:off x="6176963" y="5476876"/>
            <a:ext cx="178435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3" name="Picture 20" descr="salmonmale">
            <a:extLst>
              <a:ext uri="{FF2B5EF4-FFF2-40B4-BE49-F238E27FC236}">
                <a16:creationId xmlns:a16="http://schemas.microsoft.com/office/drawing/2014/main" id="{9BE2ABF5-B956-43D4-8D26-EF51F8AB7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3" y="4899026"/>
            <a:ext cx="123825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4" name="Picture 16" descr="Juv MaMu">
            <a:extLst>
              <a:ext uri="{FF2B5EF4-FFF2-40B4-BE49-F238E27FC236}">
                <a16:creationId xmlns:a16="http://schemas.microsoft.com/office/drawing/2014/main" id="{F4AF4477-632C-4B4A-9F9A-DEEDDA7CD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464" r="5034" b="17827"/>
          <a:stretch>
            <a:fillRect/>
          </a:stretch>
        </p:blipFill>
        <p:spPr bwMode="auto">
          <a:xfrm>
            <a:off x="8269288" y="4521201"/>
            <a:ext cx="908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D3CAD2-86E5-4E76-829B-5DE3D1C48085}"/>
              </a:ext>
            </a:extLst>
          </p:cNvPr>
          <p:cNvSpPr txBox="1"/>
          <p:nvPr/>
        </p:nvSpPr>
        <p:spPr>
          <a:xfrm>
            <a:off x="1800226" y="3563938"/>
            <a:ext cx="3756025" cy="26463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Impractical in Human-dominated Landscapes</a:t>
            </a:r>
          </a:p>
          <a:p>
            <a:pPr>
              <a:defRPr/>
            </a:pPr>
            <a:endParaRPr lang="en-US" sz="1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Benchmark Ecosystems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Biological Survey Data Often Biased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38D43-138F-4572-82F8-7367905C4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6223001"/>
            <a:ext cx="3892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Threats Hard to Map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92950-20B7-45A0-B4AD-6D88AE948295}"/>
              </a:ext>
            </a:extLst>
          </p:cNvPr>
          <p:cNvGrpSpPr>
            <a:grpSpLocks/>
          </p:cNvGrpSpPr>
          <p:nvPr/>
        </p:nvGrpSpPr>
        <p:grpSpPr bwMode="auto">
          <a:xfrm>
            <a:off x="5153025" y="3751263"/>
            <a:ext cx="1747838" cy="1879600"/>
            <a:chOff x="3770349" y="3976551"/>
            <a:chExt cx="1748439" cy="1880296"/>
          </a:xfrm>
        </p:grpSpPr>
        <p:grpSp>
          <p:nvGrpSpPr>
            <p:cNvPr id="198668" name="Group 4">
              <a:extLst>
                <a:ext uri="{FF2B5EF4-FFF2-40B4-BE49-F238E27FC236}">
                  <a16:creationId xmlns:a16="http://schemas.microsoft.com/office/drawing/2014/main" id="{2EFE5CE0-F7DA-4569-9EFC-76E5903B6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0349" y="3976551"/>
              <a:ext cx="1365602" cy="1880296"/>
              <a:chOff x="5543626" y="2182804"/>
              <a:chExt cx="1639350" cy="2352428"/>
            </a:xfrm>
          </p:grpSpPr>
          <p:pic>
            <p:nvPicPr>
              <p:cNvPr id="198670" name="Picture 7" descr="00000003124">
                <a:extLst>
                  <a:ext uri="{FF2B5EF4-FFF2-40B4-BE49-F238E27FC236}">
                    <a16:creationId xmlns:a16="http://schemas.microsoft.com/office/drawing/2014/main" id="{E6DF89A4-A3B7-4A5D-8A5A-83B4FEA9F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3626" y="2182804"/>
                <a:ext cx="1639350" cy="1130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8671" name="Picture 4" descr="Odocoileus_hemionus_feeding_Web">
                <a:extLst>
                  <a:ext uri="{FF2B5EF4-FFF2-40B4-BE49-F238E27FC236}">
                    <a16:creationId xmlns:a16="http://schemas.microsoft.com/office/drawing/2014/main" id="{9B5DF25D-DF10-47BA-8C7A-62325B177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2947" y="3177104"/>
                <a:ext cx="1066801" cy="1358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8669" name="Picture 4" descr="Image result for raccoon images">
              <a:extLst>
                <a:ext uri="{FF2B5EF4-FFF2-40B4-BE49-F238E27FC236}">
                  <a16:creationId xmlns:a16="http://schemas.microsoft.com/office/drawing/2014/main" id="{08D83C95-DCE9-4C3B-B6B2-79C9D6604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279" y="4970450"/>
              <a:ext cx="814509" cy="687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049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12" descr="DSC_0226.JPG">
            <a:extLst>
              <a:ext uri="{FF2B5EF4-FFF2-40B4-BE49-F238E27FC236}">
                <a16:creationId xmlns:a16="http://schemas.microsoft.com/office/drawing/2014/main" id="{FF94F0A7-AF21-43B1-A16F-58DCFA98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14" y="-195263"/>
            <a:ext cx="3087687" cy="392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7" name="Title 3">
            <a:extLst>
              <a:ext uri="{FF2B5EF4-FFF2-40B4-BE49-F238E27FC236}">
                <a16:creationId xmlns:a16="http://schemas.microsoft.com/office/drawing/2014/main" id="{C4AC1E25-A95E-40E4-B924-5291C66B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2" y="477245"/>
            <a:ext cx="6113463" cy="1219200"/>
          </a:xfrm>
        </p:spPr>
        <p:txBody>
          <a:bodyPr/>
          <a:lstStyle/>
          <a:p>
            <a:pPr algn="l" eaLnBrk="1" hangingPunct="1"/>
            <a:r>
              <a:rPr lang="en-US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Dry Forest / Savanna Habitats of the Georgia Basin</a:t>
            </a:r>
          </a:p>
        </p:txBody>
      </p:sp>
      <p:sp>
        <p:nvSpPr>
          <p:cNvPr id="7171" name="Content Placeholder 5">
            <a:extLst>
              <a:ext uri="{FF2B5EF4-FFF2-40B4-BE49-F238E27FC236}">
                <a16:creationId xmlns:a16="http://schemas.microsoft.com/office/drawing/2014/main" id="{40C79839-913F-4B96-9B31-9F508FACD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0152" y="1459908"/>
            <a:ext cx="4511675" cy="3154363"/>
          </a:xfrm>
        </p:spPr>
        <p:txBody>
          <a:bodyPr/>
          <a:lstStyle/>
          <a:p>
            <a:pPr marL="0" indent="0"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0" indent="0"/>
            <a:endParaRPr lang="en-US" altLang="en-US" sz="1000">
              <a:solidFill>
                <a:schemeClr val="bg1"/>
              </a:solidFill>
            </a:endParaRPr>
          </a:p>
          <a:p>
            <a:pPr marL="0" indent="0"/>
            <a:r>
              <a:rPr lang="en-US" altLang="en-US">
                <a:solidFill>
                  <a:schemeClr val="bg1"/>
                </a:solidFill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49% Converted to Human Use </a:t>
            </a:r>
          </a:p>
          <a:p>
            <a:pPr marL="0" indent="0"/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3% Pre-settlement Forest Intact</a:t>
            </a:r>
          </a:p>
          <a:p>
            <a:pPr marL="0" indent="0"/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80% Privately-owned</a:t>
            </a:r>
          </a:p>
          <a:p>
            <a:pPr marL="0" indent="0"/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&gt;153  Species At Risk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98B16DC-9F0D-4500-AA76-E51F68C4ADD6}"/>
              </a:ext>
            </a:extLst>
          </p:cNvPr>
          <p:cNvSpPr/>
          <p:nvPr/>
        </p:nvSpPr>
        <p:spPr>
          <a:xfrm rot="6856600">
            <a:off x="8929688" y="5110163"/>
            <a:ext cx="271463" cy="122078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173" name="TextBox 10">
            <a:extLst>
              <a:ext uri="{FF2B5EF4-FFF2-40B4-BE49-F238E27FC236}">
                <a16:creationId xmlns:a16="http://schemas.microsoft.com/office/drawing/2014/main" id="{B5397FD6-FB1F-4FF9-9D9D-01179A7D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152" y="4338046"/>
            <a:ext cx="41814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Imperiled Ecosystem in BC</a:t>
            </a:r>
          </a:p>
        </p:txBody>
      </p:sp>
      <p:pic>
        <p:nvPicPr>
          <p:cNvPr id="200711" name="Picture 10" descr="CDFCP Map">
            <a:extLst>
              <a:ext uri="{FF2B5EF4-FFF2-40B4-BE49-F238E27FC236}">
                <a16:creationId xmlns:a16="http://schemas.microsoft.com/office/drawing/2014/main" id="{DD7CBC6D-1F20-4B24-A648-5EA182B7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835276"/>
            <a:ext cx="4195762" cy="35655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1364-A17C-406E-9FF7-1A09F097D913}"/>
              </a:ext>
            </a:extLst>
          </p:cNvPr>
          <p:cNvSpPr txBox="1"/>
          <p:nvPr/>
        </p:nvSpPr>
        <p:spPr>
          <a:xfrm>
            <a:off x="8385175" y="4365625"/>
            <a:ext cx="1328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2000" b="1" kern="0" dirty="0">
                <a:solidFill>
                  <a:srgbClr val="C00000"/>
                </a:solidFill>
                <a:latin typeface="Calibri"/>
              </a:rPr>
              <a:t>Vancouver</a:t>
            </a:r>
            <a:endParaRPr lang="en-GB" sz="2000" b="1" kern="0" dirty="0">
              <a:solidFill>
                <a:srgbClr val="C00000"/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EC2C3D-1FF4-46EB-86B4-6957F96270A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575" y="1584325"/>
            <a:ext cx="3900488" cy="5029200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6370632-06ED-4E19-B30F-DA4D4CE2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2757488"/>
            <a:ext cx="235585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31858E20-90CF-410D-9B3D-84A722EBA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051" y="5323882"/>
            <a:ext cx="3530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8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Throughout the Pacific Northwest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4F0764-B934-4BF7-8A74-D4C06FDD41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4" y="4365625"/>
            <a:ext cx="188912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2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itle 1">
            <a:extLst>
              <a:ext uri="{FF2B5EF4-FFF2-40B4-BE49-F238E27FC236}">
                <a16:creationId xmlns:a16="http://schemas.microsoft.com/office/drawing/2014/main" id="{5D7F66D3-9EC9-4DB8-AA7E-83E983A5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119796"/>
            <a:ext cx="8824912" cy="944562"/>
          </a:xfrm>
        </p:spPr>
        <p:txBody>
          <a:bodyPr/>
          <a:lstStyle/>
          <a:p>
            <a:pPr algn="l"/>
            <a:r>
              <a:rPr lang="en-US" altLang="en-US" sz="3200" b="1" dirty="0">
                <a:solidFill>
                  <a:schemeClr val="bg1"/>
                </a:solidFill>
              </a:rPr>
              <a:t>Forested Deep Soil Sites</a:t>
            </a:r>
          </a:p>
        </p:txBody>
      </p:sp>
      <p:pic>
        <p:nvPicPr>
          <p:cNvPr id="203779" name="Picture 2" descr="DSC_0268.JPG">
            <a:extLst>
              <a:ext uri="{FF2B5EF4-FFF2-40B4-BE49-F238E27FC236}">
                <a16:creationId xmlns:a16="http://schemas.microsoft.com/office/drawing/2014/main" id="{84CC6557-40C5-4E5B-B8AD-0AE1B4CA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66801"/>
            <a:ext cx="8610600" cy="57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80" name="Picture 6">
            <a:extLst>
              <a:ext uri="{FF2B5EF4-FFF2-40B4-BE49-F238E27FC236}">
                <a16:creationId xmlns:a16="http://schemas.microsoft.com/office/drawing/2014/main" id="{598B1AC7-C5F5-41AB-B022-33BB42EEF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64" y="0"/>
            <a:ext cx="45545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 descr="DSC_0239.JPG">
            <a:extLst>
              <a:ext uri="{FF2B5EF4-FFF2-40B4-BE49-F238E27FC236}">
                <a16:creationId xmlns:a16="http://schemas.microsoft.com/office/drawing/2014/main" id="{2CC47FCC-EC16-4482-97D5-D04529B92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6" y="3738563"/>
            <a:ext cx="202406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DF1DC2-FC2D-494F-A500-96F976AEC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3200401"/>
            <a:ext cx="205740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791A8-3F52-4052-BA3F-04E0FB3CF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429000"/>
            <a:ext cx="2135188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AECF31C-EB7E-4348-B4C8-96D22DA41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5" y="1"/>
            <a:ext cx="29718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7670096-6D30-43F6-97B9-B7BCA18C1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89" y="3902076"/>
            <a:ext cx="24860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72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itle 3">
            <a:extLst>
              <a:ext uri="{FF2B5EF4-FFF2-40B4-BE49-F238E27FC236}">
                <a16:creationId xmlns:a16="http://schemas.microsoft.com/office/drawing/2014/main" id="{343BA70A-EAA4-4463-9F52-55AD7E2B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414" y="107951"/>
            <a:ext cx="8713787" cy="48736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3200" b="1" dirty="0">
                <a:solidFill>
                  <a:schemeClr val="bg1"/>
                </a:solidFill>
              </a:rPr>
              <a:t>Shallow-soil `Garry Oak` Meadow and Woodland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4803" name="Picture 4" descr="DSC_0308.JPG">
            <a:extLst>
              <a:ext uri="{FF2B5EF4-FFF2-40B4-BE49-F238E27FC236}">
                <a16:creationId xmlns:a16="http://schemas.microsoft.com/office/drawing/2014/main" id="{3F73C140-F510-4A62-9431-5191E102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9" y="762000"/>
            <a:ext cx="8948737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3" descr="DSC_0214.JPG">
            <a:extLst>
              <a:ext uri="{FF2B5EF4-FFF2-40B4-BE49-F238E27FC236}">
                <a16:creationId xmlns:a16="http://schemas.microsoft.com/office/drawing/2014/main" id="{2C005BC5-4E72-418D-BE7E-1613C3970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950" y="3006725"/>
            <a:ext cx="2438400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13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itle 1">
            <a:extLst>
              <a:ext uri="{FF2B5EF4-FFF2-40B4-BE49-F238E27FC236}">
                <a16:creationId xmlns:a16="http://schemas.microsoft.com/office/drawing/2014/main" id="{C73464D3-F44E-44B1-9D34-D6B153471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7938"/>
            <a:ext cx="6921500" cy="7620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chemeClr val="bg1"/>
                </a:solidFill>
              </a:rPr>
              <a:t>A Human Dominated Landscape</a:t>
            </a:r>
          </a:p>
        </p:txBody>
      </p:sp>
      <p:pic>
        <p:nvPicPr>
          <p:cNvPr id="56323" name="Picture 5" descr="Picture 138">
            <a:extLst>
              <a:ext uri="{FF2B5EF4-FFF2-40B4-BE49-F238E27FC236}">
                <a16:creationId xmlns:a16="http://schemas.microsoft.com/office/drawing/2014/main" id="{87A7ECB4-C3AC-44F7-8CCE-DB69E44ED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981200"/>
            <a:ext cx="14462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6" descr="File:Western Bluebird - male.jpg">
            <a:hlinkClick r:id="rId3"/>
            <a:extLst>
              <a:ext uri="{FF2B5EF4-FFF2-40B4-BE49-F238E27FC236}">
                <a16:creationId xmlns:a16="http://schemas.microsoft.com/office/drawing/2014/main" id="{11FAC0B6-805C-4083-8852-4CBCDE0FF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4016376"/>
            <a:ext cx="13716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7" descr="Shell Jpeg.jpg">
            <a:extLst>
              <a:ext uri="{FF2B5EF4-FFF2-40B4-BE49-F238E27FC236}">
                <a16:creationId xmlns:a16="http://schemas.microsoft.com/office/drawing/2014/main" id="{9D109A5C-B5F5-4703-ACD4-A6D2298AB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657600"/>
            <a:ext cx="14097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TextBox 8">
            <a:extLst>
              <a:ext uri="{FF2B5EF4-FFF2-40B4-BE49-F238E27FC236}">
                <a16:creationId xmlns:a16="http://schemas.microsoft.com/office/drawing/2014/main" id="{97DD8856-59AA-400A-A077-7837CE0D5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419601"/>
            <a:ext cx="4916488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 u="sng" dirty="0"/>
              <a:t>Key Concerns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800" dirty="0"/>
              <a:t> Habitat loss/Fragmentation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800" dirty="0"/>
              <a:t> Viability of Small Populations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800" dirty="0"/>
              <a:t> Exotic Competitors/Predators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800" dirty="0"/>
              <a:t> Over-abundant Species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</a:t>
            </a:r>
          </a:p>
        </p:txBody>
      </p:sp>
      <p:pic>
        <p:nvPicPr>
          <p:cNvPr id="56329" name="Picture 2" descr="http://t3.gstatic.com/images?q=tbn:wadT-F_vzL4ADM:http://fishandgame.idaho.gov/ifwis/ibt/userfiles/image/photos/800/lewis%27s-woodpecker--tom-munson.jpg">
            <a:hlinkClick r:id="rId6"/>
            <a:extLst>
              <a:ext uri="{FF2B5EF4-FFF2-40B4-BE49-F238E27FC236}">
                <a16:creationId xmlns:a16="http://schemas.microsoft.com/office/drawing/2014/main" id="{00E474CF-6825-4F7A-AEE5-B318EDE2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1" y="762000"/>
            <a:ext cx="13303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0" name="TextBox 11">
            <a:extLst>
              <a:ext uri="{FF2B5EF4-FFF2-40B4-BE49-F238E27FC236}">
                <a16:creationId xmlns:a16="http://schemas.microsoft.com/office/drawing/2014/main" id="{306DD2C7-9A46-45BE-AC00-F73870FDA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5575" y="749300"/>
            <a:ext cx="1447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latin typeface="Arial" panose="020B0604020202020204" pitchFamily="34" charset="0"/>
              </a:rPr>
              <a:t>Lewis’s woodpecker</a:t>
            </a:r>
          </a:p>
        </p:txBody>
      </p:sp>
      <p:sp>
        <p:nvSpPr>
          <p:cNvPr id="56331" name="TextBox 12">
            <a:extLst>
              <a:ext uri="{FF2B5EF4-FFF2-40B4-BE49-F238E27FC236}">
                <a16:creationId xmlns:a16="http://schemas.microsoft.com/office/drawing/2014/main" id="{D4299F52-6C2A-4385-BEB9-6F88611B9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663" y="2590800"/>
            <a:ext cx="1295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>
                <a:latin typeface="Arial" panose="020B0604020202020204" pitchFamily="34" charset="0"/>
              </a:rPr>
              <a:t>Golden Paintbrush</a:t>
            </a:r>
          </a:p>
        </p:txBody>
      </p:sp>
      <p:sp>
        <p:nvSpPr>
          <p:cNvPr id="56332" name="TextBox 13">
            <a:extLst>
              <a:ext uri="{FF2B5EF4-FFF2-40B4-BE49-F238E27FC236}">
                <a16:creationId xmlns:a16="http://schemas.microsoft.com/office/drawing/2014/main" id="{F65EB78E-C655-45AD-A6DA-60376539A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888" y="4024313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>
                <a:latin typeface="Arial" panose="020B0604020202020204" pitchFamily="34" charset="0"/>
              </a:rPr>
              <a:t>Oak meadow</a:t>
            </a:r>
          </a:p>
        </p:txBody>
      </p:sp>
      <p:sp>
        <p:nvSpPr>
          <p:cNvPr id="56333" name="TextBox 14">
            <a:extLst>
              <a:ext uri="{FF2B5EF4-FFF2-40B4-BE49-F238E27FC236}">
                <a16:creationId xmlns:a16="http://schemas.microsoft.com/office/drawing/2014/main" id="{2438A510-A752-40E9-976B-59931743E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0" y="5867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>
                <a:latin typeface="Arial" panose="020B0604020202020204" pitchFamily="34" charset="0"/>
              </a:rPr>
              <a:t>Western bluebird</a:t>
            </a:r>
          </a:p>
        </p:txBody>
      </p:sp>
      <p:sp>
        <p:nvSpPr>
          <p:cNvPr id="207884" name="TextBox 1">
            <a:extLst>
              <a:ext uri="{FF2B5EF4-FFF2-40B4-BE49-F238E27FC236}">
                <a16:creationId xmlns:a16="http://schemas.microsoft.com/office/drawing/2014/main" id="{A3A4BC00-265E-48D8-9689-5D97D0FC1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213" y="4024314"/>
            <a:ext cx="23796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CA" altLang="en-US" sz="1600">
                <a:solidFill>
                  <a:srgbClr val="000000"/>
                </a:solidFill>
                <a:latin typeface="Arial" panose="020B0604020202020204" pitchFamily="34" charset="0"/>
              </a:rPr>
              <a:t>Royal Oaks, Victoria BC</a:t>
            </a:r>
          </a:p>
        </p:txBody>
      </p:sp>
      <p:pic>
        <p:nvPicPr>
          <p:cNvPr id="207885" name="Picture 3">
            <a:extLst>
              <a:ext uri="{FF2B5EF4-FFF2-40B4-BE49-F238E27FC236}">
                <a16:creationId xmlns:a16="http://schemas.microsoft.com/office/drawing/2014/main" id="{AC291833-1A3F-469D-B898-B24E4903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38201"/>
            <a:ext cx="47577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E453AD-69E5-404A-AB6E-1CECCA4EEFDE}"/>
              </a:ext>
            </a:extLst>
          </p:cNvPr>
          <p:cNvSpPr txBox="1"/>
          <p:nvPr/>
        </p:nvSpPr>
        <p:spPr>
          <a:xfrm>
            <a:off x="4525964" y="3914775"/>
            <a:ext cx="179158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Royal Oak 1964</a:t>
            </a:r>
          </a:p>
        </p:txBody>
      </p:sp>
    </p:spTree>
    <p:extLst>
      <p:ext uri="{BB962C8B-B14F-4D97-AF65-F5344CB8AC3E}">
        <p14:creationId xmlns:p14="http://schemas.microsoft.com/office/powerpoint/2010/main" val="402049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7" grpId="0"/>
      <p:bldP spid="56330" grpId="0"/>
      <p:bldP spid="56331" grpId="0"/>
      <p:bldP spid="56332" grpId="0"/>
      <p:bldP spid="563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itle 5">
            <a:extLst>
              <a:ext uri="{FF2B5EF4-FFF2-40B4-BE49-F238E27FC236}">
                <a16:creationId xmlns:a16="http://schemas.microsoft.com/office/drawing/2014/main" id="{A4DC80F2-1B68-4BC8-9782-971B324D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38" y="-141527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>
                <a:solidFill>
                  <a:schemeClr val="bg1"/>
                </a:solidFill>
              </a:rPr>
              <a:t>Habitat Loss and Fragmentation</a:t>
            </a:r>
          </a:p>
        </p:txBody>
      </p:sp>
      <p:pic>
        <p:nvPicPr>
          <p:cNvPr id="208899" name="Picture 2" descr="Royal_Oak_2009_small">
            <a:extLst>
              <a:ext uri="{FF2B5EF4-FFF2-40B4-BE49-F238E27FC236}">
                <a16:creationId xmlns:a16="http://schemas.microsoft.com/office/drawing/2014/main" id="{E4D9FB13-D9BC-4783-96B0-57BB3993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3403600"/>
            <a:ext cx="511175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0" name="Picture 3">
            <a:extLst>
              <a:ext uri="{FF2B5EF4-FFF2-40B4-BE49-F238E27FC236}">
                <a16:creationId xmlns:a16="http://schemas.microsoft.com/office/drawing/2014/main" id="{BB81B2D6-F998-4BD6-B9DC-62FC73BE6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1"/>
            <a:ext cx="4757738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1" name="TextBox 8">
            <a:extLst>
              <a:ext uri="{FF2B5EF4-FFF2-40B4-BE49-F238E27FC236}">
                <a16:creationId xmlns:a16="http://schemas.microsoft.com/office/drawing/2014/main" id="{CEE46DFC-8481-4400-9602-8B24CBE4F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676400"/>
            <a:ext cx="2344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800" dirty="0">
                <a:latin typeface="Arial" panose="020B0604020202020204" pitchFamily="34" charset="0"/>
              </a:rPr>
              <a:t>1964 vs 2005</a:t>
            </a:r>
          </a:p>
        </p:txBody>
      </p:sp>
      <p:sp>
        <p:nvSpPr>
          <p:cNvPr id="208902" name="TextBox 7">
            <a:extLst>
              <a:ext uri="{FF2B5EF4-FFF2-40B4-BE49-F238E27FC236}">
                <a16:creationId xmlns:a16="http://schemas.microsoft.com/office/drawing/2014/main" id="{237236DB-227E-457E-BAE0-52D9FD41E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990600"/>
            <a:ext cx="20748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 dirty="0">
                <a:latin typeface="Arial" panose="020B0604020202020204" pitchFamily="34" charset="0"/>
              </a:rPr>
              <a:t>Royal Oaks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 dirty="0">
                <a:latin typeface="Arial" panose="020B0604020202020204" pitchFamily="34" charset="0"/>
              </a:rPr>
              <a:t>Victoria, 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92118-8BCD-44AA-9337-0DEA3F482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425" y="2552701"/>
            <a:ext cx="41989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CA" altLang="en-US" sz="2600">
                <a:solidFill>
                  <a:srgbClr val="C00000"/>
                </a:solidFill>
                <a:latin typeface="Arial" panose="020B0604020202020204" pitchFamily="34" charset="0"/>
              </a:rPr>
              <a:t>High Urgency,  High Threat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4A8D96-A5F0-4872-882A-FD9F31DDC88F}"/>
              </a:ext>
            </a:extLst>
          </p:cNvPr>
          <p:cNvCxnSpPr/>
          <p:nvPr/>
        </p:nvCxnSpPr>
        <p:spPr>
          <a:xfrm>
            <a:off x="6858000" y="3044826"/>
            <a:ext cx="1112838" cy="1038225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E12CFF-F5AB-416A-8F25-D3DEEB210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6" y="5334001"/>
            <a:ext cx="151394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CA" altLang="en-US" sz="2600">
                <a:solidFill>
                  <a:srgbClr val="FF0000"/>
                </a:solidFill>
                <a:latin typeface="Arial" panose="020B0604020202020204" pitchFamily="34" charset="0"/>
              </a:rPr>
              <a:t>Viability</a:t>
            </a:r>
            <a:r>
              <a:rPr lang="en-US" altLang="en-US" sz="2600">
                <a:solidFill>
                  <a:srgbClr val="FF0000"/>
                </a:solidFill>
                <a:latin typeface="Arial" panose="020B0604020202020204" pitchFamily="34" charset="0"/>
              </a:rPr>
              <a:t>?</a:t>
            </a:r>
            <a:endParaRPr lang="en-CA" altLang="en-US" sz="26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76250"/>
            <a:ext cx="8229600" cy="1143000"/>
          </a:xfrm>
        </p:spPr>
        <p:txBody>
          <a:bodyPr/>
          <a:lstStyle/>
          <a:p>
            <a:pPr algn="l"/>
            <a:r>
              <a:rPr lang="en-CA" b="1" dirty="0"/>
              <a:t>Planning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Land base of the </a:t>
            </a:r>
            <a:br>
              <a:rPr lang="en-CA" dirty="0"/>
            </a:br>
            <a:r>
              <a:rPr lang="en-CA" dirty="0"/>
              <a:t>CDFCP: ~198,000</a:t>
            </a:r>
            <a:br>
              <a:rPr lang="en-CA" dirty="0"/>
            </a:br>
            <a:r>
              <a:rPr lang="en-CA" dirty="0"/>
              <a:t>properties</a:t>
            </a:r>
            <a:br>
              <a:rPr lang="en-CA" dirty="0"/>
            </a:br>
            <a:endParaRPr lang="en-CA" dirty="0"/>
          </a:p>
          <a:p>
            <a:r>
              <a:rPr lang="en-CA" dirty="0"/>
              <a:t>Possible solutions for a </a:t>
            </a:r>
            <a:br>
              <a:rPr lang="en-CA" dirty="0"/>
            </a:br>
            <a:r>
              <a:rPr lang="en-CA" dirty="0"/>
              <a:t>reserve system:</a:t>
            </a:r>
            <a:br>
              <a:rPr lang="en-CA" dirty="0"/>
            </a:br>
            <a:r>
              <a:rPr lang="en-CA" dirty="0"/>
              <a:t>2^198,000 &gt; atoms in the</a:t>
            </a:r>
            <a:br>
              <a:rPr lang="en-CA" dirty="0"/>
            </a:br>
            <a:r>
              <a:rPr lang="en-CA" dirty="0"/>
              <a:t>Universe</a:t>
            </a:r>
            <a:br>
              <a:rPr lang="en-CA" dirty="0"/>
            </a:br>
            <a:endParaRPr lang="en-CA" dirty="0"/>
          </a:p>
          <a:p>
            <a:r>
              <a:rPr lang="en-CA" dirty="0"/>
              <a:t>How to optimize</a:t>
            </a:r>
            <a:br>
              <a:rPr lang="en-CA" dirty="0"/>
            </a:br>
            <a:r>
              <a:rPr lang="en-CA" dirty="0"/>
              <a:t>prioritization?</a:t>
            </a:r>
            <a:br>
              <a:rPr lang="en-CA" dirty="0"/>
            </a:br>
            <a:r>
              <a:rPr lang="en-CA" dirty="0" err="1"/>
              <a:t>prioritzr</a:t>
            </a:r>
            <a:endParaRPr lang="en-CA" dirty="0"/>
          </a:p>
        </p:txBody>
      </p:sp>
      <p:pic>
        <p:nvPicPr>
          <p:cNvPr id="5122" name="Picture 2" descr="D:\Work\Committee\2013_07_meeting\Property valu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71" y="911431"/>
            <a:ext cx="4109493" cy="53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906" y="533399"/>
            <a:ext cx="7886700" cy="994172"/>
          </a:xfrm>
        </p:spPr>
        <p:txBody>
          <a:bodyPr/>
          <a:lstStyle/>
          <a:p>
            <a:pPr algn="ctr"/>
            <a:r>
              <a:rPr lang="en-US" sz="4800" b="1" dirty="0"/>
              <a:t>	Current tool version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73" y="2327624"/>
            <a:ext cx="6594562" cy="4110718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4" y="2259893"/>
            <a:ext cx="3347482" cy="4307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A43613A-3C22-4CDE-9526-E34AF8AEC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46542" y="315111"/>
            <a:ext cx="1548128" cy="17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3ADA1-11BE-46A0-9E2B-9A71C5EDA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84" y="315109"/>
            <a:ext cx="1566490" cy="17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stes_blau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stes_blau" id="{C193627D-0504-4666-821A-3C69C205BF9F}" vid="{DBC307F7-D1CE-4720-A5EB-7560159897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bestes_blau</Template>
  <TotalTime>11407</TotalTime>
  <Words>450</Words>
  <Application>Microsoft Office PowerPoint</Application>
  <PresentationFormat>Widescreen</PresentationFormat>
  <Paragraphs>98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Constantia</vt:lpstr>
      <vt:lpstr>Times New Roman</vt:lpstr>
      <vt:lpstr>Wingdings 2</vt:lpstr>
      <vt:lpstr>bestes_blau</vt:lpstr>
      <vt:lpstr>Biodiversity – Carbon Synergy in the Conservation of Forested Land</vt:lpstr>
      <vt:lpstr>Traditional Goal of Conservation Area Design</vt:lpstr>
      <vt:lpstr>Dry Forest / Savanna Habitats of the Georgia Basin</vt:lpstr>
      <vt:lpstr>Forested Deep Soil Sites</vt:lpstr>
      <vt:lpstr>Shallow-soil `Garry Oak` Meadow and Woodland</vt:lpstr>
      <vt:lpstr>A Human Dominated Landscape</vt:lpstr>
      <vt:lpstr>Habitat Loss and Fragmentation</vt:lpstr>
      <vt:lpstr>Planning units</vt:lpstr>
      <vt:lpstr> Current tool version</vt:lpstr>
      <vt:lpstr>PowerPoint Presentation</vt:lpstr>
      <vt:lpstr>PowerPoint Presentation</vt:lpstr>
      <vt:lpstr>Payments for Ecosystem Services </vt:lpstr>
      <vt:lpstr>Synergies: High Value Forests Have Standing Carbon In Excess of 200 t/ha</vt:lpstr>
      <vt:lpstr>PowerPoint Presentation</vt:lpstr>
      <vt:lpstr>Biodiversity – Carbon Synergy in the Conservation of Forested Land</vt:lpstr>
      <vt:lpstr>Biodiversity - Carbon</vt:lpstr>
      <vt:lpstr>Exercise 4: Biodiversity – Carbon Synergy in the Conservation of Forested Land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predictive avian occurrence maps for maximizing the efficiency of conservation planning</dc:title>
  <dc:creator>Richard Schuster</dc:creator>
  <cp:lastModifiedBy>richard</cp:lastModifiedBy>
  <cp:revision>2051</cp:revision>
  <dcterms:created xsi:type="dcterms:W3CDTF">2006-08-16T00:00:00Z</dcterms:created>
  <dcterms:modified xsi:type="dcterms:W3CDTF">2019-11-15T17:42:48Z</dcterms:modified>
</cp:coreProperties>
</file>